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2" r:id="rId3"/>
    <p:sldId id="281" r:id="rId4"/>
    <p:sldId id="282" r:id="rId5"/>
    <p:sldId id="283" r:id="rId6"/>
    <p:sldId id="284" r:id="rId7"/>
    <p:sldId id="285" r:id="rId8"/>
    <p:sldId id="286" r:id="rId9"/>
    <p:sldId id="287" r:id="rId10"/>
    <p:sldId id="288" r:id="rId11"/>
    <p:sldId id="263" r:id="rId12"/>
    <p:sldId id="289" r:id="rId13"/>
    <p:sldId id="290" r:id="rId14"/>
  </p:sldIdLst>
  <p:sldSz cx="12192000" cy="6858000"/>
  <p:notesSz cx="12192000" cy="6858000"/>
  <p:defaultText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p15:clr>
            <a:srgbClr val="A4A3A4"/>
          </p15:clr>
        </p15:guide>
        <p15:guide id="2" pos="3863">
          <p15:clr>
            <a:srgbClr val="A4A3A4"/>
          </p15:clr>
        </p15:guide>
        <p15:guide id="3" orient="horz" pos="12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3FDE45-AF77-4B5C-9715-49D594BDF05E}">
  <a:tblStyle styleId="{0E3FDE45-AF77-4B5C-9715-49D594BDF05E}" styleName="Светлый стиль 1 — акцент 2">
    <a:wholeTbl>
      <a:tcTxStyle>
        <a:fontRef idx="minor">
          <a:srgbClr val="000000"/>
        </a:fontRef>
        <a:schemeClr val="tx1"/>
      </a:tcTxStyle>
      <a:tcStyle>
        <a:tcBdr>
          <a:left>
            <a:ln w="12700">
              <a:noFill/>
            </a:ln>
          </a:left>
          <a:right>
            <a:ln w="12700">
              <a:noFill/>
            </a:ln>
          </a:right>
          <a:top>
            <a:ln w="12700">
              <a:solidFill>
                <a:schemeClr val="accent2"/>
              </a:solidFill>
            </a:ln>
          </a:top>
          <a:bottom>
            <a:ln w="12700">
              <a:solidFill>
                <a:schemeClr val="accent2"/>
              </a:solidFill>
            </a:ln>
          </a:bottom>
          <a:insideH>
            <a:ln w="12700">
              <a:noFill/>
            </a:ln>
          </a:insideH>
          <a:insideV>
            <a:ln w="12700">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fill>
          <a:solidFill>
            <a:schemeClr val="accent2">
              <a:alpha val="20000"/>
            </a:schemeClr>
          </a:solidFill>
        </a:fill>
      </a:tcStyle>
    </a:band2V>
    <a:lastCol>
      <a:tcStyle>
        <a:tcBdr/>
      </a:tcStyle>
    </a:lastCol>
    <a:firstCol>
      <a:tcStyle>
        <a:tcBdr/>
      </a:tcStyle>
    </a:firstCol>
    <a:lastRow>
      <a:tcStyle>
        <a:tcBdr>
          <a:top>
            <a:ln w="12700">
              <a:solidFill>
                <a:schemeClr val="accent2"/>
              </a:solidFill>
            </a:ln>
          </a:top>
        </a:tcBdr>
        <a:fill>
          <a:noFill/>
        </a:fill>
      </a:tcStyle>
    </a:lastRow>
    <a:seCell>
      <a:tcStyle>
        <a:tcBdr/>
      </a:tcStyle>
    </a:seCell>
    <a:swCell>
      <a:tcStyle>
        <a:tcBdr/>
      </a:tcStyle>
    </a:swCell>
    <a:firstRow>
      <a:tcStyle>
        <a:tcBdr>
          <a:bottom>
            <a:ln w="12700">
              <a:solidFill>
                <a:schemeClr val="accent2"/>
              </a:solidFill>
            </a:ln>
          </a:bottom>
        </a:tcBdr>
        <a:fill>
          <a:noFill/>
        </a:fill>
      </a:tcStyle>
    </a:firstRow>
    <a:neCell>
      <a:tcStyle>
        <a:tcBdr/>
      </a:tcStyle>
    </a:neCell>
    <a:nwCell>
      <a:tcStyle>
        <a:tcBdr/>
      </a:tcStyle>
    </a:nwCell>
  </a:tblStyle>
  <a:tblStyle styleId="{7E9639D4-E3E2-4D34-9284-5A2195B3D0D7}" styleName="Светлый стиль 2">
    <a:wholeTbl>
      <a:tcTxStyle>
        <a:fontRef idx="minor">
          <a:srgbClr val="000000"/>
        </a:fontRef>
        <a:schemeClr val="tx1"/>
      </a:tcTxStyle>
      <a:tcStyle>
        <a:tcBdr>
          <a:left>
            <a:lnRef idx="1">
              <a:schemeClr val="tx1"/>
            </a:lnRef>
          </a:left>
          <a:right>
            <a:lnRef idx="1">
              <a:schemeClr val="tx1"/>
            </a:lnRef>
          </a:right>
          <a:top>
            <a:lnRef idx="1">
              <a:schemeClr val="tx1"/>
            </a:lnRef>
          </a:top>
          <a:bottom>
            <a:lnRef idx="1">
              <a:schemeClr val="tx1"/>
            </a:lnRef>
          </a:bottom>
          <a:insideH>
            <a:ln w="12700">
              <a:noFill/>
            </a:ln>
          </a:insideH>
          <a:insideV>
            <a:ln w="12700">
              <a:noFill/>
            </a:ln>
          </a:insideV>
        </a:tcBdr>
        <a:fill>
          <a:noFill/>
        </a:fill>
      </a:tcStyle>
    </a:wholeTbl>
    <a:band1H>
      <a:tcStyle>
        <a:tcBdr>
          <a:top>
            <a:lnRef idx="1">
              <a:schemeClr val="tx1"/>
            </a:lnRef>
          </a:top>
          <a:bottom>
            <a:lnRef idx="1">
              <a:schemeClr val="tx1"/>
            </a:lnRef>
          </a:bottom>
        </a:tcBdr>
      </a:tcStyle>
    </a:band1H>
    <a:band2H>
      <a:tcStyle>
        <a:tcBdr/>
      </a:tcStyle>
    </a:band2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Style>
        <a:tcBdr/>
      </a:tcStyle>
    </a:lastCol>
    <a:firstCol>
      <a:tcStyle>
        <a:tcBdr/>
      </a:tcStyle>
    </a:firstCol>
    <a:lastRow>
      <a:tcStyle>
        <a:tcBdr>
          <a:top>
            <a:ln w="50800">
              <a:solidFill>
                <a:schemeClr val="tx1"/>
              </a:solidFill>
            </a:ln>
          </a:top>
        </a:tcBdr>
      </a:tcStyle>
    </a:lastRow>
    <a:seCell>
      <a:tcStyle>
        <a:tcBdr/>
      </a:tcStyle>
    </a:seCell>
    <a:swCell>
      <a:tcStyle>
        <a:tcBdr/>
      </a:tcStyle>
    </a:swCell>
    <a:firstRow>
      <a:tcTxStyle b="on">
        <a:fontRef idx="minor">
          <a:srgbClr val="000000"/>
        </a:fontRef>
        <a:schemeClr val="bg1"/>
      </a:tcTxStyle>
      <a:tcStyle>
        <a:tcBdr/>
        <a:fillRef idx="1">
          <a:schemeClr val="tx1"/>
        </a:fillRef>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5" d="100"/>
          <a:sy n="105" d="100"/>
        </p:scale>
        <p:origin x="96" y="224"/>
      </p:cViewPr>
      <p:guideLst>
        <p:guide orient="horz" pos="4088"/>
        <p:guide pos="3863"/>
        <p:guide orient="horz" pos="12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Титульный слайд">
    <p:spTree>
      <p:nvGrpSpPr>
        <p:cNvPr id="1" name=""/>
        <p:cNvGrpSpPr/>
        <p:nvPr/>
      </p:nvGrpSpPr>
      <p:grpSpPr bwMode="auto">
        <a:xfrm>
          <a:off x="0" y="0"/>
          <a:ext cx="0" cy="0"/>
          <a:chOff x="0" y="0"/>
          <a:chExt cx="0" cy="0"/>
        </a:xfrm>
      </p:grpSpPr>
      <p:pic>
        <p:nvPicPr>
          <p:cNvPr id="12" name="Рисунок 11"/>
          <p:cNvPicPr>
            <a:picLocks noChangeAspect="1"/>
          </p:cNvPicPr>
          <p:nvPr userDrawn="1"/>
        </p:nvPicPr>
        <p:blipFill>
          <a:blip r:embed="rId2"/>
          <a:srcRect t="2573" b="2572"/>
          <a:stretch/>
        </p:blipFill>
        <p:spPr bwMode="auto">
          <a:xfrm>
            <a:off x="-35560" y="-31900"/>
            <a:ext cx="3650615" cy="6925460"/>
          </a:xfrm>
          <a:prstGeom prst="rect">
            <a:avLst/>
          </a:prstGeom>
        </p:spPr>
      </p:pic>
      <p:sp>
        <p:nvSpPr>
          <p:cNvPr id="13" name="Прямоугольник 12"/>
          <p:cNvSpPr/>
          <p:nvPr userDrawn="1"/>
        </p:nvSpPr>
        <p:spPr bwMode="auto">
          <a:xfrm>
            <a:off x="3615054" y="-31900"/>
            <a:ext cx="8576945" cy="688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35" name="Текст 34"/>
          <p:cNvSpPr>
            <a:spLocks noGrp="1"/>
          </p:cNvSpPr>
          <p:nvPr>
            <p:ph type="body" sz="quarter" idx="12" hasCustomPrompt="1"/>
          </p:nvPr>
        </p:nvSpPr>
        <p:spPr bwMode="auto">
          <a:xfrm>
            <a:off x="3800791" y="6024880"/>
            <a:ext cx="8056247" cy="746760"/>
          </a:xfrm>
        </p:spPr>
        <p:txBody>
          <a:bodyPr>
            <a:noAutofit/>
          </a:bodyPr>
          <a:lstStyle>
            <a:lvl1pPr marL="0" indent="0" algn="l">
              <a:lnSpc>
                <a:spcPct val="100000"/>
              </a:lnSpc>
              <a:spcBef>
                <a:spcPts val="0"/>
              </a:spcBef>
              <a:buNone/>
              <a:defRPr sz="1600">
                <a:solidFill>
                  <a:schemeClr val="accent6"/>
                </a:solidFill>
              </a:defRPr>
            </a:lvl1pPr>
          </a:lstStyle>
          <a:p>
            <a:pPr algn="l">
              <a:defRPr/>
            </a:pPr>
            <a:r>
              <a:rPr lang="ru-RU"/>
              <a:t>Поле для дополнительной информации (16</a:t>
            </a:r>
            <a:r>
              <a:rPr lang="en-US"/>
              <a:t>pt</a:t>
            </a:r>
            <a:r>
              <a:rPr lang="ru-RU"/>
              <a:t>)</a:t>
            </a:r>
            <a:br>
              <a:rPr lang="ru-RU"/>
            </a:br>
            <a:r>
              <a:rPr lang="ru-RU"/>
              <a:t>(пример: Фамилия Имя Отчество; Должность; Место проведения)</a:t>
            </a:r>
            <a:endParaRPr/>
          </a:p>
        </p:txBody>
      </p:sp>
      <p:sp>
        <p:nvSpPr>
          <p:cNvPr id="40" name="Текст 39"/>
          <p:cNvSpPr>
            <a:spLocks noGrp="1"/>
          </p:cNvSpPr>
          <p:nvPr>
            <p:ph type="body" sz="quarter" idx="13" hasCustomPrompt="1"/>
          </p:nvPr>
        </p:nvSpPr>
        <p:spPr bwMode="auto">
          <a:xfrm>
            <a:off x="3800791" y="4003199"/>
            <a:ext cx="8050849" cy="1655762"/>
          </a:xfrm>
        </p:spPr>
        <p:txBody>
          <a:bodyPr/>
          <a:lstStyle>
            <a:lvl1pPr marL="0" indent="0">
              <a:buNone/>
              <a:defRPr sz="2400"/>
            </a:lvl1pPr>
          </a:lstStyle>
          <a:p>
            <a:pPr marL="0" marR="0" lvl="0" indent="0" algn="l" defTabSz="914400">
              <a:lnSpc>
                <a:spcPct val="90000"/>
              </a:lnSpc>
              <a:spcBef>
                <a:spcPts val="1000"/>
              </a:spcBef>
              <a:spcAft>
                <a:spcPts val="0"/>
              </a:spcAft>
              <a:buClrTx/>
              <a:buSzTx/>
              <a:buFont typeface="Arial"/>
              <a:buNone/>
              <a:defRPr/>
            </a:pPr>
            <a:r>
              <a:rPr lang="ru-RU">
                <a:latin typeface="Montserrat"/>
              </a:rPr>
              <a:t>Если информации много, то</a:t>
            </a:r>
            <a:r>
              <a:rPr lang="en-US">
                <a:latin typeface="Montserrat"/>
              </a:rPr>
              <a:t> </a:t>
            </a:r>
            <a:r>
              <a:rPr lang="ru-RU">
                <a:latin typeface="Montserrat"/>
              </a:rPr>
              <a:t>рекомендуется </a:t>
            </a:r>
            <a:r>
              <a:rPr lang="en-US">
                <a:latin typeface="Montserrat"/>
              </a:rPr>
              <a:t> </a:t>
            </a:r>
            <a:r>
              <a:rPr lang="ru-RU">
                <a:latin typeface="Montserrat"/>
              </a:rPr>
              <a:t> использовать подзаголовок (24</a:t>
            </a:r>
            <a:r>
              <a:rPr lang="en-US">
                <a:latin typeface="Montserrat"/>
              </a:rPr>
              <a:t>pt</a:t>
            </a:r>
            <a:r>
              <a:rPr lang="ru-RU">
                <a:latin typeface="Montserrat"/>
              </a:rPr>
              <a:t>)</a:t>
            </a:r>
            <a:endParaRPr/>
          </a:p>
          <a:p>
            <a:pPr lvl="0">
              <a:defRPr/>
            </a:pPr>
            <a:endParaRPr lang="ru-RU"/>
          </a:p>
        </p:txBody>
      </p:sp>
      <p:sp>
        <p:nvSpPr>
          <p:cNvPr id="42" name="Текст 41"/>
          <p:cNvSpPr>
            <a:spLocks noGrp="1"/>
          </p:cNvSpPr>
          <p:nvPr>
            <p:ph type="body" sz="quarter" idx="14" hasCustomPrompt="1"/>
          </p:nvPr>
        </p:nvSpPr>
        <p:spPr bwMode="auto">
          <a:xfrm>
            <a:off x="488435" y="6024880"/>
            <a:ext cx="2638182" cy="335280"/>
          </a:xfrm>
        </p:spPr>
        <p:txBody>
          <a:bodyPr anchor="t">
            <a:noAutofit/>
          </a:bodyPr>
          <a:lstStyle>
            <a:lvl1pPr marL="0" indent="0" algn="ctr">
              <a:buNone/>
              <a:defRPr sz="1600" b="0">
                <a:solidFill>
                  <a:schemeClr val="bg1"/>
                </a:solidFill>
                <a:latin typeface="+mj-lt"/>
              </a:defRPr>
            </a:lvl1pPr>
            <a:lvl2pPr algn="ctr">
              <a:defRPr sz="1600" b="1">
                <a:solidFill>
                  <a:schemeClr val="bg1"/>
                </a:solidFill>
                <a:latin typeface="+mn-lt"/>
              </a:defRPr>
            </a:lvl2pPr>
          </a:lstStyle>
          <a:p>
            <a:pPr marL="0" marR="0" lvl="0" indent="0" algn="l" defTabSz="914400">
              <a:lnSpc>
                <a:spcPct val="90000"/>
              </a:lnSpc>
              <a:spcBef>
                <a:spcPts val="1000"/>
              </a:spcBef>
              <a:spcAft>
                <a:spcPts val="0"/>
              </a:spcAft>
              <a:buClrTx/>
              <a:buSzTx/>
              <a:buFont typeface="Arial"/>
              <a:buNone/>
              <a:defRPr/>
            </a:pPr>
            <a:r>
              <a:rPr lang="ru-RU"/>
              <a:t>Дата (хх.хх.хххх г.)</a:t>
            </a:r>
            <a:endParaRPr/>
          </a:p>
        </p:txBody>
      </p:sp>
      <p:sp>
        <p:nvSpPr>
          <p:cNvPr id="47" name="Заголовок 46"/>
          <p:cNvSpPr>
            <a:spLocks noGrp="1"/>
          </p:cNvSpPr>
          <p:nvPr>
            <p:ph type="title" hasCustomPrompt="1"/>
          </p:nvPr>
        </p:nvSpPr>
        <p:spPr bwMode="auto">
          <a:xfrm>
            <a:off x="3806188" y="1396366"/>
            <a:ext cx="8045451" cy="2032634"/>
          </a:xfrm>
        </p:spPr>
        <p:txBody>
          <a:bodyPr/>
          <a:lstStyle>
            <a:lvl1pPr>
              <a:defRPr sz="4000" b="0">
                <a:latin typeface="Montserrat SemiBold"/>
              </a:defRPr>
            </a:lvl1pPr>
          </a:lstStyle>
          <a:p>
            <a:pPr>
              <a:defRPr/>
            </a:pPr>
            <a:r>
              <a:rPr lang="ru-RU" sz="4000">
                <a:latin typeface="Montserrat"/>
              </a:rPr>
              <a:t>Название презентации может быть набрано </a:t>
            </a:r>
            <a:br>
              <a:rPr lang="ru-RU" sz="4000">
                <a:latin typeface="Montserrat"/>
              </a:rPr>
            </a:br>
            <a:r>
              <a:rPr lang="ru-RU" sz="4000">
                <a:latin typeface="Montserrat"/>
              </a:rPr>
              <a:t>в две или три строки</a:t>
            </a:r>
            <a:r>
              <a:rPr lang="en-US" sz="4000">
                <a:latin typeface="Montserrat"/>
              </a:rPr>
              <a:t> (</a:t>
            </a:r>
            <a:r>
              <a:rPr lang="ru-RU" sz="4000">
                <a:latin typeface="Montserrat"/>
              </a:rPr>
              <a:t>40</a:t>
            </a:r>
            <a:r>
              <a:rPr lang="en-US" sz="4000">
                <a:latin typeface="Montserrat"/>
              </a:rPr>
              <a:t>pt)</a:t>
            </a:r>
            <a:endParaRPr lang="ru-RU"/>
          </a:p>
        </p:txBody>
      </p:sp>
      <p:pic>
        <p:nvPicPr>
          <p:cNvPr id="9" name="Рисунок 8"/>
          <p:cNvPicPr>
            <a:picLocks noChangeAspect="1"/>
          </p:cNvPicPr>
          <p:nvPr userDrawn="1"/>
        </p:nvPicPr>
        <p:blipFill>
          <a:blip r:embed="rId3"/>
          <a:stretch/>
        </p:blipFill>
        <p:spPr bwMode="auto">
          <a:xfrm>
            <a:off x="697047" y="404842"/>
            <a:ext cx="2185400" cy="67339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6375" cy="365125"/>
          </a:xfrm>
        </p:spPr>
        <p:txBody>
          <a:bodyPr/>
          <a:lstStyle/>
          <a:p>
            <a:pPr>
              <a:defRPr/>
            </a:pPr>
            <a:fld id="{56DCE2C9-06B9-4058-BEBD-6FDE8D61F8A0}" type="slidenum">
              <a:rPr lang="ru-RU"/>
              <a:t>‹#›</a:t>
            </a:fld>
            <a:endParaRPr lang="ru-RU"/>
          </a:p>
        </p:txBody>
      </p:sp>
      <p:sp>
        <p:nvSpPr>
          <p:cNvPr id="15" name="Текст 14"/>
          <p:cNvSpPr>
            <a:spLocks noGrp="1"/>
          </p:cNvSpPr>
          <p:nvPr>
            <p:ph type="body" sz="quarter" idx="14" hasCustomPrompt="1"/>
          </p:nvPr>
        </p:nvSpPr>
        <p:spPr bwMode="auto">
          <a:xfrm>
            <a:off x="479424" y="1922465"/>
            <a:ext cx="5616576" cy="729294"/>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графика может быть набрано в две или три строки</a:t>
            </a:r>
            <a:r>
              <a:rPr lang="ru-RU" sz="1600">
                <a:latin typeface="Montserrat"/>
              </a:rPr>
              <a:t> </a:t>
            </a:r>
            <a:r>
              <a:rPr lang="ru-RU"/>
              <a:t>(16</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33" name="Диаграмма 32"/>
          <p:cNvSpPr>
            <a:spLocks noGrp="1"/>
          </p:cNvSpPr>
          <p:nvPr>
            <p:ph type="chart" sz="quarter" idx="19" hasCustomPrompt="1"/>
          </p:nvPr>
        </p:nvSpPr>
        <p:spPr bwMode="auto">
          <a:xfrm>
            <a:off x="6356350" y="1923100"/>
            <a:ext cx="5353050" cy="4249100"/>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4" name="Текст 21"/>
          <p:cNvSpPr>
            <a:spLocks noGrp="1"/>
          </p:cNvSpPr>
          <p:nvPr>
            <p:ph type="body" sz="quarter" idx="19" hasCustomPrompt="1"/>
          </p:nvPr>
        </p:nvSpPr>
        <p:spPr bwMode="auto">
          <a:xfrm>
            <a:off x="6280470"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Диаграмма 32"/>
          <p:cNvSpPr>
            <a:spLocks noGrp="1"/>
          </p:cNvSpPr>
          <p:nvPr>
            <p:ph type="chart" sz="quarter" idx="22" hasCustomPrompt="1"/>
          </p:nvPr>
        </p:nvSpPr>
        <p:spPr bwMode="auto">
          <a:xfrm>
            <a:off x="482600" y="1746941"/>
            <a:ext cx="5430519"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2" name="Диаграмма 32"/>
          <p:cNvSpPr>
            <a:spLocks noGrp="1"/>
          </p:cNvSpPr>
          <p:nvPr>
            <p:ph type="chart" sz="quarter" idx="23" hasCustomPrompt="1"/>
          </p:nvPr>
        </p:nvSpPr>
        <p:spPr bwMode="auto">
          <a:xfrm>
            <a:off x="6275704" y="1746941"/>
            <a:ext cx="5433695"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Текст 3"/>
          <p:cNvSpPr>
            <a:spLocks noGrp="1"/>
          </p:cNvSpPr>
          <p:nvPr>
            <p:ph type="body" sz="quarter" idx="24"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6" name="Текст 21"/>
          <p:cNvSpPr>
            <a:spLocks noGrp="1"/>
          </p:cNvSpPr>
          <p:nvPr>
            <p:ph type="body" sz="quarter" idx="21" hasCustomPrompt="1"/>
          </p:nvPr>
        </p:nvSpPr>
        <p:spPr bwMode="auto">
          <a:xfrm>
            <a:off x="8153399" y="1705608"/>
            <a:ext cx="3544246" cy="45326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Если диаграмма содержит цветовое кодирование или условные обозначения, убедитесь, что вы объяснили их значение. Дайте краткий вывод о том, что показывает диаграмма и что можно сделать на основе ее данных.</a:t>
            </a:r>
            <a:endParaRPr/>
          </a:p>
        </p:txBody>
      </p:sp>
      <p:sp>
        <p:nvSpPr>
          <p:cNvPr id="12" name="Диаграмма 32"/>
          <p:cNvSpPr>
            <a:spLocks noGrp="1"/>
          </p:cNvSpPr>
          <p:nvPr>
            <p:ph type="chart" sz="quarter" idx="22" hasCustomPrompt="1"/>
          </p:nvPr>
        </p:nvSpPr>
        <p:spPr bwMode="auto">
          <a:xfrm>
            <a:off x="479425"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21"/>
          <p:cNvSpPr>
            <a:spLocks noGrp="1"/>
          </p:cNvSpPr>
          <p:nvPr>
            <p:ph type="body" sz="quarter" idx="24" hasCustomPrompt="1"/>
          </p:nvPr>
        </p:nvSpPr>
        <p:spPr bwMode="auto">
          <a:xfrm>
            <a:off x="479425" y="5296534"/>
            <a:ext cx="3544245"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6" name="Текст 21"/>
          <p:cNvSpPr>
            <a:spLocks noGrp="1"/>
          </p:cNvSpPr>
          <p:nvPr>
            <p:ph type="body" sz="quarter" idx="25" hasCustomPrompt="1"/>
          </p:nvPr>
        </p:nvSpPr>
        <p:spPr bwMode="auto">
          <a:xfrm>
            <a:off x="4316412" y="5290183"/>
            <a:ext cx="3544247"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2" name="Диаграмма 32"/>
          <p:cNvSpPr>
            <a:spLocks noGrp="1"/>
          </p:cNvSpPr>
          <p:nvPr>
            <p:ph type="chart" sz="quarter" idx="22" hasCustomPrompt="1"/>
          </p:nvPr>
        </p:nvSpPr>
        <p:spPr bwMode="auto">
          <a:xfrm>
            <a:off x="479425"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5" name="Диаграмма 32"/>
          <p:cNvSpPr>
            <a:spLocks noGrp="1"/>
          </p:cNvSpPr>
          <p:nvPr>
            <p:ph type="chart" sz="quarter" idx="24" hasCustomPrompt="1"/>
          </p:nvPr>
        </p:nvSpPr>
        <p:spPr bwMode="auto">
          <a:xfrm>
            <a:off x="8153399"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6" name="Текст 3"/>
          <p:cNvSpPr>
            <a:spLocks noGrp="1"/>
          </p:cNvSpPr>
          <p:nvPr>
            <p:ph type="body" sz="quarter" idx="25"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21"/>
          <p:cNvSpPr>
            <a:spLocks noGrp="1"/>
          </p:cNvSpPr>
          <p:nvPr>
            <p:ph type="body" sz="quarter" idx="27" hasCustomPrompt="1"/>
          </p:nvPr>
        </p:nvSpPr>
        <p:spPr bwMode="auto">
          <a:xfrm>
            <a:off x="482600"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7" name="Текст 21"/>
          <p:cNvSpPr>
            <a:spLocks noGrp="1"/>
          </p:cNvSpPr>
          <p:nvPr>
            <p:ph type="body" sz="quarter" idx="28" hasCustomPrompt="1"/>
          </p:nvPr>
        </p:nvSpPr>
        <p:spPr bwMode="auto">
          <a:xfrm>
            <a:off x="482600"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18" name="Текст 21"/>
          <p:cNvSpPr>
            <a:spLocks noGrp="1"/>
          </p:cNvSpPr>
          <p:nvPr>
            <p:ph type="body" sz="quarter" idx="29" hasCustomPrompt="1"/>
          </p:nvPr>
        </p:nvSpPr>
        <p:spPr bwMode="auto">
          <a:xfrm>
            <a:off x="4327052"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9" name="Текст 21"/>
          <p:cNvSpPr>
            <a:spLocks noGrp="1"/>
          </p:cNvSpPr>
          <p:nvPr>
            <p:ph type="body" sz="quarter" idx="30" hasCustomPrompt="1"/>
          </p:nvPr>
        </p:nvSpPr>
        <p:spPr bwMode="auto">
          <a:xfrm>
            <a:off x="4327051"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20" name="Текст 21"/>
          <p:cNvSpPr>
            <a:spLocks noGrp="1"/>
          </p:cNvSpPr>
          <p:nvPr>
            <p:ph type="body" sz="quarter" idx="31" hasCustomPrompt="1"/>
          </p:nvPr>
        </p:nvSpPr>
        <p:spPr bwMode="auto">
          <a:xfrm>
            <a:off x="8168328"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21" name="Текст 21"/>
          <p:cNvSpPr>
            <a:spLocks noGrp="1"/>
          </p:cNvSpPr>
          <p:nvPr>
            <p:ph type="body" sz="quarter" idx="32" hasCustomPrompt="1"/>
          </p:nvPr>
        </p:nvSpPr>
        <p:spPr bwMode="auto">
          <a:xfrm>
            <a:off x="8168327"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23"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828799"/>
            <a:ext cx="3544247"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4" name="Текст 21"/>
          <p:cNvSpPr>
            <a:spLocks noGrp="1"/>
          </p:cNvSpPr>
          <p:nvPr>
            <p:ph type="body" sz="quarter" idx="19" hasCustomPrompt="1"/>
          </p:nvPr>
        </p:nvSpPr>
        <p:spPr bwMode="auto">
          <a:xfrm>
            <a:off x="4316412" y="1828637"/>
            <a:ext cx="3544249" cy="440452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6" name="Текст 21"/>
          <p:cNvSpPr>
            <a:spLocks noGrp="1"/>
          </p:cNvSpPr>
          <p:nvPr>
            <p:ph type="body" sz="quarter" idx="21" hasCustomPrompt="1"/>
          </p:nvPr>
        </p:nvSpPr>
        <p:spPr bwMode="auto">
          <a:xfrm>
            <a:off x="8153399" y="1828799"/>
            <a:ext cx="3556000"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738315"/>
            <a:ext cx="11233150" cy="4499924"/>
          </a:xfrm>
        </p:spPr>
        <p:txBody>
          <a:bodyPr numCol="3" spcCol="360000"/>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r>
              <a:rPr lang="ru-RU"/>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ru-RU"/>
            </a:br>
            <a:r>
              <a:rPr lang="ru-RU"/>
              <a:t/>
            </a:r>
            <a:br>
              <a:rPr lang="ru-RU"/>
            </a:br>
            <a:r>
              <a:rPr lang="ru-RU"/>
              <a:t/>
            </a: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r>
              <a:rPr lang="ru-RU"/>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r>
              <a:rPr lang="ru-RU"/>
              <a:t/>
            </a:r>
            <a:br>
              <a:rPr lang="ru-RU"/>
            </a:br>
            <a:r>
              <a:rPr lang="ru-RU"/>
              <a:t/>
            </a: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r>
              <a:rPr lang="ru-RU"/>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8"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2" name="Текст 21"/>
          <p:cNvSpPr>
            <a:spLocks noGrp="1"/>
          </p:cNvSpPr>
          <p:nvPr>
            <p:ph type="body" sz="quarter" idx="21" hasCustomPrompt="1"/>
          </p:nvPr>
        </p:nvSpPr>
        <p:spPr bwMode="auto">
          <a:xfrm>
            <a:off x="8255479" y="2440089"/>
            <a:ext cx="3457096" cy="3123949"/>
          </a:xfrm>
        </p:spPr>
        <p:txBody>
          <a:bodyPr/>
          <a:lstStyle>
            <a:lvl1pPr algn="l">
              <a:defRPr sz="1200" b="0">
                <a:latin typeface="+mn-lt"/>
              </a:defRPr>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(12pt). Несколько рекомендаций для описания таблицы:</a:t>
            </a:r>
            <a:br>
              <a:rPr lang="ru-RU"/>
            </a:br>
            <a:r>
              <a:rPr lang="ru-RU"/>
              <a:t> 1. Перед тем, как описывать таблицу, убедитесь, что в ней содержится достаточно информации, и она действительно необходима для вашей аудитории. </a:t>
            </a:r>
            <a:br>
              <a:rPr lang="ru-RU"/>
            </a:br>
            <a:r>
              <a:rPr lang="ru-RU"/>
              <a:t>2. Хорошее описание таблицы должно включать в себя не только факты и данные, но и основные выводы, которые можно сделать на основе этих данных. </a:t>
            </a:r>
            <a:br>
              <a:rPr lang="ru-RU"/>
            </a:br>
            <a:r>
              <a:rPr lang="ru-RU"/>
              <a:t>3. Используйте ясный и простой язык, чтобы ваше описание было понятно всем пользователям.</a:t>
            </a:r>
            <a:endParaRPr/>
          </a:p>
          <a:p>
            <a:pPr marL="0" marR="0" lvl="0" indent="0" algn="just" defTabSz="914400">
              <a:lnSpc>
                <a:spcPct val="90000"/>
              </a:lnSpc>
              <a:spcBef>
                <a:spcPts val="1000"/>
              </a:spcBef>
              <a:spcAft>
                <a:spcPts val="0"/>
              </a:spcAft>
              <a:buClrTx/>
              <a:buSzTx/>
              <a:buFontTx/>
              <a:buNone/>
              <a:defRPr/>
            </a:pPr>
            <a:endParaRPr lang="ru-RU"/>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7673975" cy="3123949"/>
          </a:xfrm>
        </p:spPr>
        <p:txBody>
          <a:bodyPr anchor="ctr"/>
          <a:lstStyle>
            <a:lvl1pPr algn="ctr">
              <a:defRPr/>
            </a:lvl1pPr>
          </a:lstStyle>
          <a:p>
            <a:pPr>
              <a:defRPr/>
            </a:pPr>
            <a:r>
              <a:rPr lang="ru-RU"/>
              <a:t>Таблица</a:t>
            </a:r>
            <a:endParaRPr/>
          </a:p>
        </p:txBody>
      </p:sp>
      <p:sp>
        <p:nvSpPr>
          <p:cNvPr id="15"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2">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11228385" cy="3123949"/>
          </a:xfrm>
        </p:spPr>
        <p:txBody>
          <a:bodyPr anchor="ctr"/>
          <a:lstStyle>
            <a:lvl1pPr algn="ctr">
              <a:defRPr/>
            </a:lvl1pPr>
          </a:lstStyle>
          <a:p>
            <a:pPr>
              <a:defRPr/>
            </a:pPr>
            <a:r>
              <a:rPr lang="ru-RU"/>
              <a:t>Таблица</a:t>
            </a:r>
            <a:endParaRPr/>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a:xfrm>
            <a:off x="479424" y="6356350"/>
            <a:ext cx="7673976" cy="365125"/>
          </a:xfrm>
        </p:spPr>
        <p:txBody>
          <a:bodyPr/>
          <a:lstStyle>
            <a:lvl1pPr algn="l">
              <a:defRPr/>
            </a:lvl1p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524375" y="1798320"/>
            <a:ext cx="7185025"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38925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6" y="2763520"/>
            <a:ext cx="389255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6" y="5603240"/>
            <a:ext cx="3892550"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4"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МТУСИ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6309042" y="1798320"/>
            <a:ext cx="5400358"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5616576" cy="853440"/>
          </a:xfrm>
        </p:spPr>
        <p:txBody>
          <a:bodyPr>
            <a:noAutofit/>
          </a:bodyPr>
          <a:lstStyle>
            <a:lvl1pPr algn="l">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7781926" y="1798320"/>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3" y="1798320"/>
            <a:ext cx="70548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7054850"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7054849"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9" name="Рисунок 12"/>
          <p:cNvSpPr>
            <a:spLocks noGrp="1"/>
          </p:cNvSpPr>
          <p:nvPr>
            <p:ph type="pic" sz="quarter" idx="19" hasCustomPrompt="1"/>
          </p:nvPr>
        </p:nvSpPr>
        <p:spPr bwMode="auto">
          <a:xfrm>
            <a:off x="7781926" y="4057332"/>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5"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3" name="Рисунок 12"/>
          <p:cNvSpPr>
            <a:spLocks noGrp="1"/>
          </p:cNvSpPr>
          <p:nvPr>
            <p:ph type="pic" sz="quarter" idx="18" hasCustomPrompt="1"/>
          </p:nvPr>
        </p:nvSpPr>
        <p:spPr bwMode="auto">
          <a:xfrm>
            <a:off x="6280470"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6280470"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5">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3544247"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p:txBody>
      </p:sp>
      <p:sp>
        <p:nvSpPr>
          <p:cNvPr id="3" name="Рисунок 12"/>
          <p:cNvSpPr>
            <a:spLocks noGrp="1"/>
          </p:cNvSpPr>
          <p:nvPr>
            <p:ph type="pic" sz="quarter" idx="18" hasCustomPrompt="1"/>
          </p:nvPr>
        </p:nvSpPr>
        <p:spPr bwMode="auto">
          <a:xfrm>
            <a:off x="4316413"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3510280"/>
            <a:ext cx="3544249"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5" name="Рисунок 12"/>
          <p:cNvSpPr>
            <a:spLocks noGrp="1"/>
          </p:cNvSpPr>
          <p:nvPr>
            <p:ph type="pic" sz="quarter" idx="20" hasCustomPrompt="1"/>
          </p:nvPr>
        </p:nvSpPr>
        <p:spPr bwMode="auto">
          <a:xfrm>
            <a:off x="8153399"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3510280"/>
            <a:ext cx="355600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6">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3" name="Рисунок 12"/>
          <p:cNvSpPr>
            <a:spLocks noGrp="1"/>
          </p:cNvSpPr>
          <p:nvPr>
            <p:ph type="pic" sz="quarter" idx="18" hasCustomPrompt="1"/>
          </p:nvPr>
        </p:nvSpPr>
        <p:spPr bwMode="auto">
          <a:xfrm>
            <a:off x="4316413"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5" name="Рисунок 12"/>
          <p:cNvSpPr>
            <a:spLocks noGrp="1"/>
          </p:cNvSpPr>
          <p:nvPr>
            <p:ph type="pic" sz="quarter" idx="20" hasCustomPrompt="1"/>
          </p:nvPr>
        </p:nvSpPr>
        <p:spPr bwMode="auto">
          <a:xfrm>
            <a:off x="8153399" y="1686558"/>
            <a:ext cx="3544250" cy="271875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7">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2" name="Рисунок 12"/>
          <p:cNvSpPr>
            <a:spLocks noGrp="1"/>
          </p:cNvSpPr>
          <p:nvPr>
            <p:ph type="pic" sz="quarter" idx="22" hasCustomPrompt="1"/>
          </p:nvPr>
        </p:nvSpPr>
        <p:spPr bwMode="auto">
          <a:xfrm>
            <a:off x="479426"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4" name="Рисунок 12"/>
          <p:cNvSpPr>
            <a:spLocks noGrp="1"/>
          </p:cNvSpPr>
          <p:nvPr>
            <p:ph type="pic" sz="quarter" idx="23" hasCustomPrompt="1"/>
          </p:nvPr>
        </p:nvSpPr>
        <p:spPr bwMode="auto">
          <a:xfrm>
            <a:off x="4323875"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Рисунок 12"/>
          <p:cNvSpPr>
            <a:spLocks noGrp="1"/>
          </p:cNvSpPr>
          <p:nvPr>
            <p:ph type="pic" sz="quarter" idx="24" hasCustomPrompt="1"/>
          </p:nvPr>
        </p:nvSpPr>
        <p:spPr bwMode="auto">
          <a:xfrm>
            <a:off x="4323875"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Рисунок 12"/>
          <p:cNvSpPr>
            <a:spLocks noGrp="1"/>
          </p:cNvSpPr>
          <p:nvPr>
            <p:ph type="pic" sz="quarter" idx="25" hasCustomPrompt="1"/>
          </p:nvPr>
        </p:nvSpPr>
        <p:spPr bwMode="auto">
          <a:xfrm>
            <a:off x="8165150"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7" name="Рисунок 12"/>
          <p:cNvSpPr>
            <a:spLocks noGrp="1"/>
          </p:cNvSpPr>
          <p:nvPr>
            <p:ph type="pic" sz="quarter" idx="26" hasCustomPrompt="1"/>
          </p:nvPr>
        </p:nvSpPr>
        <p:spPr bwMode="auto">
          <a:xfrm>
            <a:off x="8165150"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9"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МТУСИ_Иллюстрация процесса">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3" y="2735265"/>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5" name="Текст 14"/>
          <p:cNvSpPr>
            <a:spLocks noGrp="1"/>
          </p:cNvSpPr>
          <p:nvPr>
            <p:ph type="body" sz="quarter" idx="14" hasCustomPrompt="1"/>
          </p:nvPr>
        </p:nvSpPr>
        <p:spPr bwMode="auto">
          <a:xfrm>
            <a:off x="479423" y="1798320"/>
            <a:ext cx="11233152"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1971675" y="2735266"/>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24" name="Текст 23"/>
          <p:cNvSpPr>
            <a:spLocks noGrp="1"/>
          </p:cNvSpPr>
          <p:nvPr>
            <p:ph type="body" sz="quarter" idx="18" hasCustomPrompt="1"/>
          </p:nvPr>
        </p:nvSpPr>
        <p:spPr bwMode="auto">
          <a:xfrm>
            <a:off x="479425" y="5603240"/>
            <a:ext cx="11229974"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Рисунок 12"/>
          <p:cNvSpPr>
            <a:spLocks noGrp="1"/>
          </p:cNvSpPr>
          <p:nvPr>
            <p:ph type="pic" sz="quarter" idx="19" hasCustomPrompt="1"/>
          </p:nvPr>
        </p:nvSpPr>
        <p:spPr bwMode="auto">
          <a:xfrm>
            <a:off x="479423" y="3702060"/>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4" name="Рисунок 12"/>
          <p:cNvSpPr>
            <a:spLocks noGrp="1"/>
          </p:cNvSpPr>
          <p:nvPr>
            <p:ph type="pic" sz="quarter" idx="20" hasCustomPrompt="1"/>
          </p:nvPr>
        </p:nvSpPr>
        <p:spPr bwMode="auto">
          <a:xfrm>
            <a:off x="479423" y="4638039"/>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7" name="Текст 21"/>
          <p:cNvSpPr>
            <a:spLocks noGrp="1"/>
          </p:cNvSpPr>
          <p:nvPr>
            <p:ph type="body" sz="quarter" idx="21" hasCustomPrompt="1"/>
          </p:nvPr>
        </p:nvSpPr>
        <p:spPr bwMode="auto">
          <a:xfrm>
            <a:off x="1971674" y="3699500"/>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8" name="Текст 21"/>
          <p:cNvSpPr>
            <a:spLocks noGrp="1"/>
          </p:cNvSpPr>
          <p:nvPr>
            <p:ph type="body" sz="quarter" idx="22" hasCustomPrompt="1"/>
          </p:nvPr>
        </p:nvSpPr>
        <p:spPr bwMode="auto">
          <a:xfrm>
            <a:off x="1971673" y="4636445"/>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9" name="Текст 3"/>
          <p:cNvSpPr>
            <a:spLocks noGrp="1"/>
          </p:cNvSpPr>
          <p:nvPr>
            <p:ph type="body" sz="quarter" idx="23"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pic>
        <p:nvPicPr>
          <p:cNvPr id="9" name="Рисунок 8"/>
          <p:cNvPicPr>
            <a:picLocks noChangeAspect="1"/>
          </p:cNvPicPr>
          <p:nvPr userDrawn="1"/>
        </p:nvPicPr>
        <p:blipFill>
          <a:blip r:embed="rId22"/>
          <a:stretch/>
        </p:blipFill>
        <p:spPr bwMode="auto">
          <a:xfrm>
            <a:off x="96520" y="0"/>
            <a:ext cx="12038470" cy="6771640"/>
          </a:xfrm>
          <a:prstGeom prst="rect">
            <a:avLst/>
          </a:prstGeom>
        </p:spPr>
      </p:pic>
      <p:pic>
        <p:nvPicPr>
          <p:cNvPr id="12" name="Рисунок 11"/>
          <p:cNvPicPr>
            <a:picLocks noChangeAspect="1"/>
          </p:cNvPicPr>
          <p:nvPr userDrawn="1"/>
        </p:nvPicPr>
        <p:blipFill>
          <a:blip r:embed="rId23"/>
          <a:stretch/>
        </p:blipFill>
        <p:spPr bwMode="auto">
          <a:xfrm>
            <a:off x="0" y="-20571"/>
            <a:ext cx="12192000" cy="606711"/>
          </a:xfrm>
          <a:prstGeom prst="rect">
            <a:avLst/>
          </a:prstGeom>
        </p:spPr>
      </p:pic>
      <p:sp>
        <p:nvSpPr>
          <p:cNvPr id="2" name="Заголовок 1"/>
          <p:cNvSpPr>
            <a:spLocks noGrp="1"/>
          </p:cNvSpPr>
          <p:nvPr>
            <p:ph type="title"/>
          </p:nvPr>
        </p:nvSpPr>
        <p:spPr bwMode="auto">
          <a:xfrm>
            <a:off x="952500" y="2425748"/>
            <a:ext cx="10899140" cy="1003252"/>
          </a:xfrm>
          <a:prstGeom prst="rect">
            <a:avLst/>
          </a:prstGeom>
        </p:spPr>
        <p:txBody>
          <a:bodyPr vert="horz" lIns="91440" tIns="45720" rIns="91440" bIns="45720" rtlCol="0" anchor="t">
            <a:noAutofit/>
          </a:bodyPr>
          <a:lstStyle/>
          <a:p>
            <a:pPr>
              <a:defRPr/>
            </a:pPr>
            <a:r>
              <a:rPr lang="ru-RU" sz="4400">
                <a:latin typeface="Montserrat"/>
              </a:rPr>
              <a:t>Название </a:t>
            </a:r>
            <a:r>
              <a:rPr lang="en-US" sz="4400">
                <a:latin typeface="Montserrat"/>
              </a:rPr>
              <a:t>(</a:t>
            </a:r>
            <a:r>
              <a:rPr lang="ru-RU" sz="4400">
                <a:latin typeface="Montserrat"/>
              </a:rPr>
              <a:t>44</a:t>
            </a:r>
            <a:r>
              <a:rPr lang="en-US" sz="4400">
                <a:latin typeface="Montserrat"/>
              </a:rPr>
              <a:t>pt)</a:t>
            </a:r>
            <a:endParaRPr lang="ru-RU"/>
          </a:p>
        </p:txBody>
      </p:sp>
      <p:sp>
        <p:nvSpPr>
          <p:cNvPr id="3" name="Текст 2"/>
          <p:cNvSpPr>
            <a:spLocks noGrp="1"/>
          </p:cNvSpPr>
          <p:nvPr>
            <p:ph type="body" idx="1"/>
          </p:nvPr>
        </p:nvSpPr>
        <p:spPr bwMode="auto">
          <a:xfrm>
            <a:off x="952500" y="3676650"/>
            <a:ext cx="10401300" cy="2679700"/>
          </a:xfrm>
          <a:prstGeom prst="rect">
            <a:avLst/>
          </a:prstGeom>
        </p:spPr>
        <p:txBody>
          <a:bodyPr vert="horz" lIns="91440" tIns="45720" rIns="91440" bIns="45720" rtlCol="0" anchor="t">
            <a:normAutofit/>
          </a:bodyPr>
          <a:lstStyle/>
          <a:p>
            <a:pPr lvl="0">
              <a:defRPr/>
            </a:pPr>
            <a:r>
              <a:rPr lang="ru-RU"/>
              <a:t>Образец текст40</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 </a:t>
            </a:r>
            <a:endParaRPr/>
          </a:p>
          <a:p>
            <a:pPr lvl="4">
              <a:defRPr/>
            </a:pPr>
            <a:endParaRPr lang="ru-RU"/>
          </a:p>
          <a:p>
            <a:pPr lvl="4">
              <a:defRPr/>
            </a:pPr>
            <a:endParaRPr lang="ru-RU"/>
          </a:p>
        </p:txBody>
      </p:sp>
      <p:sp>
        <p:nvSpPr>
          <p:cNvPr id="4" name="Дата 3"/>
          <p:cNvSpPr>
            <a:spLocks noGrp="1"/>
          </p:cNvSpPr>
          <p:nvPr>
            <p:ph type="dt" sz="half" idx="2"/>
          </p:nvPr>
        </p:nvSpPr>
        <p:spPr bwMode="auto">
          <a:xfrm>
            <a:off x="479425" y="635254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fld id="{D2412498-5A2D-41B1-86A5-AAA3110F9D9B}" type="datetimeFigureOut">
              <a:rPr lang="ru-RU"/>
              <a:t>17.04.2024</a:t>
            </a:fld>
            <a:endParaRPr lang="ru-RU"/>
          </a:p>
        </p:txBody>
      </p:sp>
      <p:sp>
        <p:nvSpPr>
          <p:cNvPr id="5" name="Нижний колонтитул 4"/>
          <p:cNvSpPr>
            <a:spLocks noGrp="1"/>
          </p:cNvSpPr>
          <p:nvPr>
            <p:ph type="ftr" sz="quarter" idx="3"/>
          </p:nvPr>
        </p:nvSpPr>
        <p:spPr bwMode="auto">
          <a:xfrm>
            <a:off x="479425" y="6356350"/>
            <a:ext cx="76739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ru-RU"/>
          </a:p>
        </p:txBody>
      </p:sp>
      <p:sp>
        <p:nvSpPr>
          <p:cNvPr id="6" name="Номер слайда 5"/>
          <p:cNvSpPr>
            <a:spLocks noGrp="1"/>
          </p:cNvSpPr>
          <p:nvPr>
            <p:ph type="sldNum" sz="quarter" idx="4"/>
          </p:nvPr>
        </p:nvSpPr>
        <p:spPr bwMode="auto">
          <a:xfrm>
            <a:off x="8969375" y="6350687"/>
            <a:ext cx="2857500" cy="365125"/>
          </a:xfrm>
          <a:prstGeom prst="rect">
            <a:avLst/>
          </a:prstGeom>
        </p:spPr>
        <p:txBody>
          <a:bodyPr vert="horz" lIns="91440" tIns="45720" rIns="91440" bIns="45720" rtlCol="0" anchor="ctr"/>
          <a:lstStyle>
            <a:lvl1pPr algn="r">
              <a:defRPr sz="1600" b="1">
                <a:solidFill>
                  <a:schemeClr val="tx1">
                    <a:tint val="75000"/>
                  </a:schemeClr>
                </a:solidFill>
              </a:defRPr>
            </a:lvl1pPr>
          </a:lstStyle>
          <a:p>
            <a:pPr>
              <a:defRPr/>
            </a:pPr>
            <a:fld id="{56DCE2C9-06B9-4058-BEBD-6FDE8D61F8A0}" type="slidenum">
              <a:rPr lang="ru-RU"/>
              <a:t>‹#›</a:t>
            </a:fld>
            <a:endParaRPr lang="ru-RU"/>
          </a:p>
        </p:txBody>
      </p:sp>
      <p:pic>
        <p:nvPicPr>
          <p:cNvPr id="16" name="Рисунок 15"/>
          <p:cNvPicPr>
            <a:picLocks noChangeAspect="1"/>
          </p:cNvPicPr>
          <p:nvPr userDrawn="1"/>
        </p:nvPicPr>
        <p:blipFill>
          <a:blip r:embed="rId24"/>
          <a:stretch/>
        </p:blipFill>
        <p:spPr bwMode="auto">
          <a:xfrm>
            <a:off x="10760167" y="142188"/>
            <a:ext cx="952406" cy="2934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a:lnSpc>
          <a:spcPct val="100000"/>
        </a:lnSpc>
        <a:spcBef>
          <a:spcPts val="0"/>
        </a:spcBef>
        <a:buNone/>
        <a:defRPr sz="3600" b="0">
          <a:solidFill>
            <a:schemeClr val="tx1"/>
          </a:solidFill>
          <a:latin typeface="Montserrat SemiBold"/>
          <a:ea typeface="+mj-ea"/>
          <a:cs typeface="+mj-cs"/>
        </a:defRPr>
      </a:lvl1pPr>
    </p:titleStyle>
    <p:bodyStyle>
      <a:lvl1pPr marL="0" indent="0" algn="l" defTabSz="914400">
        <a:lnSpc>
          <a:spcPct val="90000"/>
        </a:lnSpc>
        <a:spcBef>
          <a:spcPts val="1000"/>
        </a:spcBef>
        <a:buFontTx/>
        <a:buNone/>
        <a:defRPr sz="40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Текст 6"/>
          <p:cNvSpPr>
            <a:spLocks noGrp="1"/>
          </p:cNvSpPr>
          <p:nvPr>
            <p:ph type="body" sz="quarter" idx="12"/>
          </p:nvPr>
        </p:nvSpPr>
        <p:spPr bwMode="auto"/>
        <p:txBody>
          <a:bodyPr/>
          <a:lstStyle/>
          <a:p>
            <a:pPr>
              <a:defRPr/>
            </a:pPr>
            <a:r>
              <a:rPr lang="ru-RU" dirty="0" smtClean="0"/>
              <a:t>Выполнила: Бортникова Марина БВТ2001</a:t>
            </a:r>
            <a:endParaRPr lang="ru-RU" dirty="0"/>
          </a:p>
        </p:txBody>
      </p:sp>
      <p:sp>
        <p:nvSpPr>
          <p:cNvPr id="6" name="Заголовок 5"/>
          <p:cNvSpPr>
            <a:spLocks noGrp="1"/>
          </p:cNvSpPr>
          <p:nvPr>
            <p:ph type="title"/>
          </p:nvPr>
        </p:nvSpPr>
        <p:spPr bwMode="auto"/>
        <p:txBody>
          <a:bodyPr/>
          <a:lstStyle/>
          <a:p>
            <a:pPr>
              <a:defRPr/>
            </a:pPr>
            <a:r>
              <a:rPr lang="ru-RU" dirty="0"/>
              <a:t>Мобильное </a:t>
            </a:r>
            <a:r>
              <a:rPr lang="ru-RU" dirty="0" smtClean="0"/>
              <a:t>приложение для </a:t>
            </a:r>
            <a:r>
              <a:rPr lang="ru-RU" dirty="0"/>
              <a:t>изучения иностранных языков</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smtClean="0"/>
              <a:t>Диаграмма классов приложения</a:t>
            </a:r>
            <a:r>
              <a:rPr lang="ru-RU" dirty="0"/>
              <a:t/>
            </a:r>
            <a:br>
              <a:rPr lang="ru-RU" dirty="0"/>
            </a:br>
            <a:r>
              <a:rPr lang="ru-RU" dirty="0"/>
              <a:t/>
            </a:r>
            <a:br>
              <a:rPr lang="ru-RU" dirty="0"/>
            </a:br>
            <a:endParaRPr lang="ru-RU" dirty="0"/>
          </a:p>
        </p:txBody>
      </p:sp>
      <p:pic>
        <p:nvPicPr>
          <p:cNvPr id="2" name="Рисунок 1"/>
          <p:cNvPicPr>
            <a:picLocks noChangeAspect="1"/>
          </p:cNvPicPr>
          <p:nvPr/>
        </p:nvPicPr>
        <p:blipFill>
          <a:blip r:embed="rId2"/>
          <a:stretch>
            <a:fillRect/>
          </a:stretch>
        </p:blipFill>
        <p:spPr>
          <a:xfrm>
            <a:off x="1124061" y="1610659"/>
            <a:ext cx="9940701" cy="46524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21878618"/>
      </p:ext>
    </p:extLst>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smtClean="0"/>
              <a:t>Производительность</a:t>
            </a:r>
            <a:endParaRPr lang="ru-RU" dirty="0"/>
          </a:p>
        </p:txBody>
      </p:sp>
      <p:pic>
        <p:nvPicPr>
          <p:cNvPr id="3" name="Рисунок 2"/>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598" b="598"/>
          <a:stretch>
            <a:fillRect/>
          </a:stretch>
        </p:blipFill>
        <p:spPr bwMode="auto">
          <a:xfrm>
            <a:off x="6308725" y="2118539"/>
            <a:ext cx="5400675" cy="3338512"/>
          </a:xfrm>
        </p:spPr>
      </p:pic>
      <p:sp>
        <p:nvSpPr>
          <p:cNvPr id="10" name="Текст 9"/>
          <p:cNvSpPr>
            <a:spLocks noGrp="1"/>
          </p:cNvSpPr>
          <p:nvPr>
            <p:ph type="body" sz="quarter" idx="17"/>
          </p:nvPr>
        </p:nvSpPr>
        <p:spPr bwMode="auto">
          <a:xfrm>
            <a:off x="477837" y="1695576"/>
            <a:ext cx="5616575" cy="4547777"/>
          </a:xfrm>
        </p:spPr>
        <p:txBody>
          <a:bodyPr>
            <a:normAutofit/>
          </a:bodyPr>
          <a:lstStyle/>
          <a:p>
            <a:pPr>
              <a:defRPr/>
            </a:pPr>
            <a:r>
              <a:rPr lang="ru-RU" sz="1600" dirty="0" smtClean="0"/>
              <a:t>Мы учли все тонкости для того, чтобы обеспечить производительность нашего мобильного приложения, а именно:</a:t>
            </a:r>
          </a:p>
          <a:p>
            <a:pPr marL="342900" indent="-342900">
              <a:buAutoNum type="arabicPeriod"/>
              <a:defRPr/>
            </a:pPr>
            <a:r>
              <a:rPr lang="ru-RU" sz="1600" dirty="0" smtClean="0"/>
              <a:t>Убедились, что наше приложение стабильно функционирует на устройствах с различными параметрами.</a:t>
            </a:r>
          </a:p>
          <a:p>
            <a:pPr marL="342900" indent="-342900">
              <a:buAutoNum type="arabicPeriod"/>
              <a:defRPr/>
            </a:pPr>
            <a:r>
              <a:rPr lang="ru-RU" sz="1600" dirty="0" smtClean="0"/>
              <a:t>Разрабатывая приложение, мы уделили внимание оптимизации кода.</a:t>
            </a:r>
          </a:p>
          <a:p>
            <a:pPr marL="342900" indent="-342900">
              <a:buAutoNum type="arabicPeriod"/>
              <a:defRPr/>
            </a:pPr>
            <a:r>
              <a:rPr lang="ru-RU" sz="1600" dirty="0" smtClean="0"/>
              <a:t>Для обеспечения скорости приложения мы обратили внимание на эффективное использование памяти и ресурсов, таких как фото </a:t>
            </a:r>
            <a:r>
              <a:rPr lang="ru-RU" sz="1600" dirty="0"/>
              <a:t>и аудио. Важно убедиться, что тестируемое ПО не потребляет слишком много ресурсов, ведь это помогает избежать приостановки приложения либо сбоев в работе</a:t>
            </a:r>
            <a:r>
              <a:rPr lang="ru-RU" sz="1600" dirty="0" smtClean="0"/>
              <a:t>.</a:t>
            </a:r>
          </a:p>
          <a:p>
            <a:pPr marL="342900" indent="-342900">
              <a:buAutoNum type="arabicPeriod"/>
              <a:defRPr/>
            </a:pPr>
            <a:r>
              <a:rPr lang="ru-RU" sz="1600" dirty="0" smtClean="0"/>
              <a:t>Убедились, что приложение не ускоряет расход заряда батареи и не приводит к перегреву устройства при длительном использовании</a:t>
            </a:r>
            <a:endParaRPr lang="ru-RU" sz="1600" dirty="0"/>
          </a:p>
          <a:p>
            <a:pPr marL="342900" indent="-342900">
              <a:buAutoNum type="arabicPeriod"/>
              <a:defRPr/>
            </a:pPr>
            <a:endParaRPr lang="ru-RU" dirty="0"/>
          </a:p>
          <a:p>
            <a:pPr marL="342900" indent="-342900">
              <a:buAutoNum type="arabicPeriod"/>
              <a:defRPr/>
            </a:pP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a:t>Используемые архитектурные решения</a:t>
            </a:r>
            <a:endParaRPr lang="ru-RU" dirty="0"/>
          </a:p>
        </p:txBody>
      </p:sp>
      <p:sp>
        <p:nvSpPr>
          <p:cNvPr id="10" name="Текст 9"/>
          <p:cNvSpPr>
            <a:spLocks noGrp="1"/>
          </p:cNvSpPr>
          <p:nvPr>
            <p:ph type="body" sz="quarter" idx="17"/>
          </p:nvPr>
        </p:nvSpPr>
        <p:spPr bwMode="auto">
          <a:xfrm>
            <a:off x="479425" y="1738314"/>
            <a:ext cx="6950832" cy="4771487"/>
          </a:xfrm>
        </p:spPr>
        <p:txBody>
          <a:bodyPr>
            <a:normAutofit/>
          </a:bodyPr>
          <a:lstStyle/>
          <a:p>
            <a:pPr>
              <a:defRPr/>
            </a:pPr>
            <a:r>
              <a:rPr lang="ru-RU" sz="1600" dirty="0" smtClean="0"/>
              <a:t>При разработке было принято решение писать код используя </a:t>
            </a:r>
            <a:r>
              <a:rPr lang="en-US" sz="1600" dirty="0" smtClean="0"/>
              <a:t>Fragments </a:t>
            </a:r>
            <a:r>
              <a:rPr lang="ru-RU" sz="1600" dirty="0" smtClean="0"/>
              <a:t>в одном </a:t>
            </a:r>
            <a:r>
              <a:rPr lang="en-US" sz="1600" dirty="0" smtClean="0"/>
              <a:t>Activity. </a:t>
            </a:r>
            <a:r>
              <a:rPr lang="ru-RU" sz="1600" dirty="0"/>
              <a:t>Фрагменты </a:t>
            </a:r>
            <a:r>
              <a:rPr lang="ru-RU" sz="1600" dirty="0" smtClean="0"/>
              <a:t>как </a:t>
            </a:r>
            <a:r>
              <a:rPr lang="ru-RU" sz="1600" dirty="0"/>
              <a:t>и </a:t>
            </a:r>
            <a:r>
              <a:rPr lang="ru-RU" sz="1600" dirty="0" err="1"/>
              <a:t>activities</a:t>
            </a:r>
            <a:r>
              <a:rPr lang="ru-RU" sz="1600" dirty="0" smtClean="0"/>
              <a:t>, </a:t>
            </a:r>
            <a:r>
              <a:rPr lang="ru-RU" sz="1600" dirty="0"/>
              <a:t>имеют определенный жизненный цикл, в отличие от </a:t>
            </a:r>
            <a:r>
              <a:rPr lang="ru-RU" sz="1600" dirty="0" err="1"/>
              <a:t>activities</a:t>
            </a:r>
            <a:r>
              <a:rPr lang="ru-RU" sz="1600" dirty="0"/>
              <a:t>, они не являются компонентами приложения верхнего уровня. Преимущества </a:t>
            </a:r>
            <a:r>
              <a:rPr lang="ru-RU" sz="1600" dirty="0" err="1"/>
              <a:t>fragments</a:t>
            </a:r>
            <a:r>
              <a:rPr lang="ru-RU" sz="1600" dirty="0"/>
              <a:t> включают повторное использование кода и </a:t>
            </a:r>
            <a:r>
              <a:rPr lang="ru-RU" sz="1600" dirty="0" smtClean="0"/>
              <a:t>модульность.</a:t>
            </a:r>
            <a:endParaRPr lang="en-US" sz="1600" dirty="0" smtClean="0"/>
          </a:p>
          <a:p>
            <a:pPr>
              <a:defRPr/>
            </a:pPr>
            <a:r>
              <a:rPr lang="ru-RU" sz="1600" dirty="0" smtClean="0"/>
              <a:t>При продумывании архитектуры было выбрано </a:t>
            </a:r>
            <a:r>
              <a:rPr lang="ru-RU" sz="1600" dirty="0"/>
              <a:t>использовать паттерн MVVM (</a:t>
            </a:r>
            <a:r>
              <a:rPr lang="ru-RU" sz="1600" dirty="0" err="1"/>
              <a:t>Model-View-ViewModel</a:t>
            </a:r>
            <a:r>
              <a:rPr lang="ru-RU" sz="1600" dirty="0"/>
              <a:t>) — это архитектурный паттерн, используемый для разработки пользовательских интерфейсов</a:t>
            </a:r>
            <a:r>
              <a:rPr lang="ru-RU" sz="1600" dirty="0" smtClean="0"/>
              <a:t>.</a:t>
            </a:r>
            <a:endParaRPr lang="ru-RU" sz="1600" dirty="0"/>
          </a:p>
          <a:p>
            <a:pPr>
              <a:defRPr/>
            </a:pPr>
            <a:r>
              <a:rPr lang="ru-RU" sz="1600" dirty="0"/>
              <a:t>Он разделяет пользовательский интерфейс (</a:t>
            </a:r>
            <a:r>
              <a:rPr lang="ru-RU" sz="1600" dirty="0" err="1"/>
              <a:t>View</a:t>
            </a:r>
            <a:r>
              <a:rPr lang="ru-RU" sz="1600" dirty="0"/>
              <a:t>) от бизнес-логики (</a:t>
            </a:r>
            <a:r>
              <a:rPr lang="ru-RU" sz="1600" dirty="0" err="1"/>
              <a:t>ViewModel</a:t>
            </a:r>
            <a:r>
              <a:rPr lang="ru-RU" sz="1600" dirty="0"/>
              <a:t>) и модели данных (</a:t>
            </a:r>
            <a:r>
              <a:rPr lang="ru-RU" sz="1600" dirty="0" err="1"/>
              <a:t>Model</a:t>
            </a:r>
            <a:r>
              <a:rPr lang="ru-RU" sz="1600" dirty="0"/>
              <a:t>). Такое разделение помогает сделать код более поддерживаемым и тестируемым</a:t>
            </a:r>
            <a:r>
              <a:rPr lang="ru-RU" sz="1600" dirty="0" smtClean="0"/>
              <a:t>.</a:t>
            </a:r>
            <a:endParaRPr lang="ru-RU" sz="1600" dirty="0"/>
          </a:p>
          <a:p>
            <a:pPr>
              <a:defRPr/>
            </a:pPr>
            <a:r>
              <a:rPr lang="ru-RU" sz="1600" dirty="0"/>
              <a:t>В архитектуре MVVM</a:t>
            </a:r>
            <a:r>
              <a:rPr lang="ru-RU" sz="1600" dirty="0" smtClean="0"/>
              <a:t>:</a:t>
            </a:r>
            <a:endParaRPr lang="ru-RU" sz="1600" dirty="0"/>
          </a:p>
          <a:p>
            <a:pPr>
              <a:defRPr/>
            </a:pPr>
            <a:r>
              <a:rPr lang="ru-RU" sz="1600" dirty="0" err="1"/>
              <a:t>View</a:t>
            </a:r>
            <a:r>
              <a:rPr lang="ru-RU" sz="1600" dirty="0"/>
              <a:t> отвечает за отображение пользовательского интерфейса</a:t>
            </a:r>
            <a:r>
              <a:rPr lang="ru-RU" sz="1600" dirty="0" smtClean="0"/>
              <a:t>.</a:t>
            </a:r>
            <a:endParaRPr lang="ru-RU" sz="1600" dirty="0"/>
          </a:p>
          <a:p>
            <a:pPr>
              <a:defRPr/>
            </a:pPr>
            <a:r>
              <a:rPr lang="ru-RU" sz="1600" dirty="0" err="1"/>
              <a:t>ViewModel</a:t>
            </a:r>
            <a:r>
              <a:rPr lang="ru-RU" sz="1600" dirty="0"/>
              <a:t> содержит бизнес-логику и взаимодействует с </a:t>
            </a:r>
            <a:r>
              <a:rPr lang="ru-RU" sz="1600" dirty="0" err="1"/>
              <a:t>Model</a:t>
            </a:r>
            <a:r>
              <a:rPr lang="ru-RU" sz="1600" dirty="0"/>
              <a:t> для извлечения и обновления данных</a:t>
            </a:r>
            <a:r>
              <a:rPr lang="ru-RU" sz="1600" dirty="0" smtClean="0"/>
              <a:t>.</a:t>
            </a:r>
            <a:endParaRPr lang="ru-RU" sz="1600" dirty="0"/>
          </a:p>
          <a:p>
            <a:pPr>
              <a:defRPr/>
            </a:pPr>
            <a:r>
              <a:rPr lang="ru-RU" sz="1600" dirty="0" err="1"/>
              <a:t>Model</a:t>
            </a:r>
            <a:r>
              <a:rPr lang="ru-RU" sz="1600" dirty="0"/>
              <a:t> представляет собой источник данных или </a:t>
            </a:r>
            <a:r>
              <a:rPr lang="ru-RU" sz="1600" dirty="0" err="1"/>
              <a:t>репозиторий</a:t>
            </a:r>
            <a:r>
              <a:rPr lang="ru-RU" sz="1700" dirty="0"/>
              <a:t>.</a:t>
            </a:r>
          </a:p>
          <a:p>
            <a:pPr marL="342900" indent="-342900">
              <a:buAutoNum type="arabicPeriod"/>
              <a:defRPr/>
            </a:pPr>
            <a:endParaRPr lang="ru-RU" dirty="0"/>
          </a:p>
          <a:p>
            <a:pPr marL="342900" indent="-342900">
              <a:buAutoNum type="arabicPeriod"/>
              <a:defRPr/>
            </a:pPr>
            <a:endParaRPr lang="ru-RU" dirty="0"/>
          </a:p>
        </p:txBody>
      </p:sp>
      <p:pic>
        <p:nvPicPr>
          <p:cNvPr id="4" name="Рисунок 3"/>
          <p:cNvPicPr>
            <a:picLocks noChangeAspect="1"/>
          </p:cNvPicPr>
          <p:nvPr/>
        </p:nvPicPr>
        <p:blipFill>
          <a:blip r:embed="rId2"/>
          <a:stretch>
            <a:fillRect/>
          </a:stretch>
        </p:blipFill>
        <p:spPr>
          <a:xfrm>
            <a:off x="7969504" y="2646310"/>
            <a:ext cx="3739896" cy="2207204"/>
          </a:xfrm>
          <a:prstGeom prst="rect">
            <a:avLst/>
          </a:prstGeom>
        </p:spPr>
      </p:pic>
    </p:spTree>
    <p:extLst>
      <p:ext uri="{BB962C8B-B14F-4D97-AF65-F5344CB8AC3E}">
        <p14:creationId xmlns:p14="http://schemas.microsoft.com/office/powerpoint/2010/main" val="238724396"/>
      </p:ext>
    </p:extLst>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a:t>Используемые библиотеки</a:t>
            </a:r>
            <a:endParaRPr lang="ru-RU" dirty="0"/>
          </a:p>
        </p:txBody>
      </p:sp>
      <p:sp>
        <p:nvSpPr>
          <p:cNvPr id="10" name="Текст 9"/>
          <p:cNvSpPr>
            <a:spLocks noGrp="1"/>
          </p:cNvSpPr>
          <p:nvPr>
            <p:ph type="body" sz="quarter" idx="17"/>
          </p:nvPr>
        </p:nvSpPr>
        <p:spPr bwMode="auto">
          <a:xfrm>
            <a:off x="479424" y="1598686"/>
            <a:ext cx="6054599" cy="4911115"/>
          </a:xfrm>
        </p:spPr>
        <p:txBody>
          <a:bodyPr>
            <a:normAutofit/>
          </a:bodyPr>
          <a:lstStyle/>
          <a:p>
            <a:pPr>
              <a:defRPr/>
            </a:pPr>
            <a:r>
              <a:rPr lang="ru-RU" sz="1600" dirty="0" smtClean="0"/>
              <a:t>Наш выбор языка программирования пал на </a:t>
            </a:r>
            <a:r>
              <a:rPr lang="en-US" sz="1600" dirty="0" err="1" smtClean="0"/>
              <a:t>Kotlin</a:t>
            </a:r>
            <a:r>
              <a:rPr lang="en-US" sz="1600" dirty="0" smtClean="0"/>
              <a:t>. </a:t>
            </a:r>
            <a:r>
              <a:rPr lang="ru-RU" sz="1600" dirty="0" err="1"/>
              <a:t>Kotlin</a:t>
            </a:r>
            <a:r>
              <a:rPr lang="ru-RU" sz="1600" dirty="0"/>
              <a:t> имеет ряд преимуществ по сравнению с </a:t>
            </a:r>
            <a:r>
              <a:rPr lang="ru-RU" sz="1600" dirty="0" err="1"/>
              <a:t>Java</a:t>
            </a:r>
            <a:r>
              <a:rPr lang="ru-RU" sz="1600" dirty="0"/>
              <a:t> при разработке </a:t>
            </a:r>
            <a:r>
              <a:rPr lang="ru-RU" sz="1600" dirty="0" err="1"/>
              <a:t>Android</a:t>
            </a:r>
            <a:r>
              <a:rPr lang="ru-RU" sz="1600" dirty="0"/>
              <a:t>, таких как уменьшение количества шаблонов кода, повышение безопасности кода, лучшая поддержка функционального программирования, бесшовная совместимость с </a:t>
            </a:r>
            <a:r>
              <a:rPr lang="ru-RU" sz="1600" dirty="0" err="1"/>
              <a:t>Java</a:t>
            </a:r>
            <a:r>
              <a:rPr lang="ru-RU" sz="1600" dirty="0"/>
              <a:t> и отличная поддержка </a:t>
            </a:r>
            <a:r>
              <a:rPr lang="ru-RU" sz="1600" dirty="0" err="1"/>
              <a:t>Android</a:t>
            </a:r>
            <a:r>
              <a:rPr lang="ru-RU" sz="1600" dirty="0"/>
              <a:t> </a:t>
            </a:r>
            <a:r>
              <a:rPr lang="ru-RU" sz="1600" dirty="0" err="1"/>
              <a:t>Studio</a:t>
            </a:r>
            <a:r>
              <a:rPr lang="ru-RU" sz="1600" dirty="0"/>
              <a:t>. </a:t>
            </a:r>
            <a:endParaRPr lang="ru-RU" sz="1600" dirty="0" smtClean="0"/>
          </a:p>
          <a:p>
            <a:pPr>
              <a:defRPr/>
            </a:pPr>
            <a:r>
              <a:rPr lang="ru-RU" sz="1600" dirty="0" smtClean="0"/>
              <a:t>В нашем проекте мы использовали следующие библиотеки:</a:t>
            </a:r>
          </a:p>
          <a:p>
            <a:pPr marL="342900" indent="-342900">
              <a:buAutoNum type="arabicPeriod"/>
              <a:defRPr/>
            </a:pPr>
            <a:r>
              <a:rPr lang="ru-RU" sz="1600" dirty="0" err="1" smtClean="0"/>
              <a:t>AndroidX</a:t>
            </a:r>
            <a:r>
              <a:rPr lang="ru-RU" sz="1600" dirty="0" smtClean="0"/>
              <a:t> </a:t>
            </a:r>
            <a:r>
              <a:rPr lang="ru-RU" sz="1600" dirty="0"/>
              <a:t>— это значительно усовершенствованная библиотека поддержки </a:t>
            </a:r>
            <a:r>
              <a:rPr lang="ru-RU" sz="1600" dirty="0" err="1" smtClean="0"/>
              <a:t>Android</a:t>
            </a:r>
            <a:r>
              <a:rPr lang="ru-RU" sz="1600" dirty="0" smtClean="0"/>
              <a:t>. Она позволяет обеспечить совместимость и предоставляет возможность использовать все возможности </a:t>
            </a:r>
            <a:r>
              <a:rPr lang="en-US" sz="1600" dirty="0" smtClean="0"/>
              <a:t>Android </a:t>
            </a:r>
            <a:r>
              <a:rPr lang="ru-RU" sz="1600" dirty="0" smtClean="0"/>
              <a:t>платформы.</a:t>
            </a:r>
          </a:p>
          <a:p>
            <a:pPr marL="342900" indent="-342900">
              <a:buAutoNum type="arabicPeriod"/>
              <a:defRPr/>
            </a:pPr>
            <a:r>
              <a:rPr lang="en-US" sz="1600" dirty="0" err="1" smtClean="0"/>
              <a:t>SharedPreferences</a:t>
            </a:r>
            <a:r>
              <a:rPr lang="ru-RU" sz="1600" dirty="0" smtClean="0"/>
              <a:t> </a:t>
            </a:r>
            <a:r>
              <a:rPr lang="ru-RU" sz="1600" dirty="0"/>
              <a:t>- используется для хранения небольших объёмов данных, таких как пользовательские предпочтения или настройки приложения.</a:t>
            </a:r>
            <a:endParaRPr lang="ru-RU" sz="1600" dirty="0"/>
          </a:p>
        </p:txBody>
      </p:sp>
      <p:pic>
        <p:nvPicPr>
          <p:cNvPr id="3" name="Рисунок 2"/>
          <p:cNvPicPr>
            <a:picLocks noChangeAspect="1"/>
          </p:cNvPicPr>
          <p:nvPr/>
        </p:nvPicPr>
        <p:blipFill>
          <a:blip r:embed="rId2"/>
          <a:stretch>
            <a:fillRect/>
          </a:stretch>
        </p:blipFill>
        <p:spPr>
          <a:xfrm>
            <a:off x="6970029" y="2778820"/>
            <a:ext cx="4927799" cy="2797312"/>
          </a:xfrm>
          <a:prstGeom prst="rect">
            <a:avLst/>
          </a:prstGeom>
        </p:spPr>
      </p:pic>
    </p:spTree>
    <p:extLst>
      <p:ext uri="{BB962C8B-B14F-4D97-AF65-F5344CB8AC3E}">
        <p14:creationId xmlns:p14="http://schemas.microsoft.com/office/powerpoint/2010/main" val="4008895336"/>
      </p:ext>
    </p:extLst>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smtClean="0"/>
              <a:t>Реализация приложения</a:t>
            </a:r>
            <a:endParaRPr lang="ru-RU" dirty="0"/>
          </a:p>
        </p:txBody>
      </p:sp>
      <p:sp>
        <p:nvSpPr>
          <p:cNvPr id="10" name="Текст 9"/>
          <p:cNvSpPr>
            <a:spLocks noGrp="1"/>
          </p:cNvSpPr>
          <p:nvPr>
            <p:ph type="body" sz="quarter" idx="17"/>
          </p:nvPr>
        </p:nvSpPr>
        <p:spPr bwMode="auto">
          <a:xfrm>
            <a:off x="479425" y="1580520"/>
            <a:ext cx="5794207" cy="3910960"/>
          </a:xfrm>
        </p:spPr>
        <p:txBody>
          <a:bodyPr/>
          <a:lstStyle/>
          <a:p>
            <a:pPr>
              <a:defRPr/>
            </a:pPr>
            <a:r>
              <a:rPr lang="ru-RU" sz="1600" b="1" dirty="0" smtClean="0"/>
              <a:t>В приложении были реализованы следующие экраны:</a:t>
            </a:r>
          </a:p>
          <a:p>
            <a:pPr>
              <a:defRPr/>
            </a:pPr>
            <a:r>
              <a:rPr lang="ru-RU" sz="1600" dirty="0" smtClean="0"/>
              <a:t>Экраны </a:t>
            </a:r>
            <a:r>
              <a:rPr lang="en-US" sz="1600" dirty="0" smtClean="0"/>
              <a:t>onboarding</a:t>
            </a:r>
            <a:endParaRPr lang="ru-RU" sz="1600" dirty="0"/>
          </a:p>
          <a:p>
            <a:pPr>
              <a:defRPr/>
            </a:pPr>
            <a:r>
              <a:rPr lang="ru-RU" sz="1600" dirty="0" smtClean="0"/>
              <a:t>Экран настроек языка</a:t>
            </a:r>
            <a:r>
              <a:rPr lang="en-US" sz="1600" dirty="0" smtClean="0"/>
              <a:t> </a:t>
            </a:r>
            <a:r>
              <a:rPr lang="ru-RU" sz="1600" dirty="0" smtClean="0"/>
              <a:t>и темы</a:t>
            </a:r>
          </a:p>
          <a:p>
            <a:pPr>
              <a:defRPr/>
            </a:pPr>
            <a:r>
              <a:rPr lang="ru-RU" sz="1600" dirty="0" smtClean="0"/>
              <a:t>Экран выбора языка</a:t>
            </a:r>
            <a:endParaRPr lang="ru-RU" sz="1600" dirty="0"/>
          </a:p>
          <a:p>
            <a:pPr>
              <a:defRPr/>
            </a:pPr>
            <a:r>
              <a:rPr lang="ru-RU" sz="1600" dirty="0"/>
              <a:t>Авторизация</a:t>
            </a:r>
          </a:p>
          <a:p>
            <a:pPr>
              <a:defRPr/>
            </a:pPr>
            <a:r>
              <a:rPr lang="ru-RU" sz="1600" dirty="0"/>
              <a:t>Главный экран</a:t>
            </a:r>
          </a:p>
          <a:p>
            <a:pPr>
              <a:defRPr/>
            </a:pPr>
            <a:r>
              <a:rPr lang="ru-RU" sz="1600" dirty="0"/>
              <a:t>Страница профиля</a:t>
            </a:r>
          </a:p>
          <a:p>
            <a:pPr>
              <a:defRPr/>
            </a:pPr>
            <a:r>
              <a:rPr lang="ru-RU" sz="1600" dirty="0"/>
              <a:t>Упражнение - угадай животное по картинке</a:t>
            </a:r>
          </a:p>
          <a:p>
            <a:pPr>
              <a:defRPr/>
            </a:pPr>
            <a:r>
              <a:rPr lang="ru-RU" sz="1600" dirty="0"/>
              <a:t>Упражнение - выбери правильный вариант</a:t>
            </a:r>
          </a:p>
          <a:p>
            <a:pPr>
              <a:defRPr/>
            </a:pPr>
            <a:r>
              <a:rPr lang="ru-RU" sz="1600" dirty="0"/>
              <a:t>Упражнение - </a:t>
            </a:r>
            <a:r>
              <a:rPr lang="ru-RU" sz="1600" dirty="0" err="1"/>
              <a:t>аудирование</a:t>
            </a:r>
            <a:endParaRPr lang="ru-RU" sz="1600" dirty="0"/>
          </a:p>
          <a:p>
            <a:pPr>
              <a:defRPr/>
            </a:pPr>
            <a:endParaRPr lang="ru-RU" dirty="0"/>
          </a:p>
        </p:txBody>
      </p:sp>
      <p:pic>
        <p:nvPicPr>
          <p:cNvPr id="2" name="Рисунок 1"/>
          <p:cNvPicPr>
            <a:picLocks noChangeAspect="1"/>
          </p:cNvPicPr>
          <p:nvPr/>
        </p:nvPicPr>
        <p:blipFill>
          <a:blip r:embed="rId2"/>
          <a:stretch>
            <a:fillRect/>
          </a:stretch>
        </p:blipFill>
        <p:spPr>
          <a:xfrm>
            <a:off x="7660371" y="1047110"/>
            <a:ext cx="2298334" cy="49777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smtClean="0"/>
              <a:t>Экраны </a:t>
            </a:r>
            <a:r>
              <a:rPr lang="en-US" dirty="0" smtClean="0"/>
              <a:t>onboarding</a:t>
            </a:r>
            <a:endParaRPr lang="ru-RU" dirty="0"/>
          </a:p>
        </p:txBody>
      </p:sp>
      <p:pic>
        <p:nvPicPr>
          <p:cNvPr id="3" name="Рисунок 2"/>
          <p:cNvPicPr>
            <a:picLocks noChangeAspect="1"/>
          </p:cNvPicPr>
          <p:nvPr/>
        </p:nvPicPr>
        <p:blipFill>
          <a:blip r:embed="rId2"/>
          <a:stretch>
            <a:fillRect/>
          </a:stretch>
        </p:blipFill>
        <p:spPr>
          <a:xfrm>
            <a:off x="2516871" y="1488001"/>
            <a:ext cx="2117348" cy="4585795"/>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stretch>
            <a:fillRect/>
          </a:stretch>
        </p:blipFill>
        <p:spPr>
          <a:xfrm>
            <a:off x="6688194" y="1488001"/>
            <a:ext cx="2131418" cy="46162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4223873"/>
      </p:ext>
    </p:extLst>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smtClean="0"/>
              <a:t>Экраны настроек языка и темы</a:t>
            </a:r>
            <a:endParaRPr lang="ru-RU" dirty="0"/>
          </a:p>
        </p:txBody>
      </p:sp>
      <p:pic>
        <p:nvPicPr>
          <p:cNvPr id="2" name="Рисунок 1"/>
          <p:cNvPicPr>
            <a:picLocks noChangeAspect="1"/>
          </p:cNvPicPr>
          <p:nvPr/>
        </p:nvPicPr>
        <p:blipFill>
          <a:blip r:embed="rId2"/>
          <a:stretch>
            <a:fillRect/>
          </a:stretch>
        </p:blipFill>
        <p:spPr>
          <a:xfrm>
            <a:off x="1410962" y="1495653"/>
            <a:ext cx="2231722" cy="4833509"/>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stretch>
            <a:fillRect/>
          </a:stretch>
        </p:blipFill>
        <p:spPr>
          <a:xfrm>
            <a:off x="4674945" y="1495653"/>
            <a:ext cx="2231724" cy="4833514"/>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4"/>
          <a:stretch>
            <a:fillRect/>
          </a:stretch>
        </p:blipFill>
        <p:spPr>
          <a:xfrm>
            <a:off x="7938931" y="1487651"/>
            <a:ext cx="2234610" cy="4839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3352044"/>
      </p:ext>
    </p:extLst>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smtClean="0"/>
              <a:t>Экраны выбора языка и главный экран</a:t>
            </a:r>
            <a:endParaRPr lang="ru-RU" dirty="0"/>
          </a:p>
        </p:txBody>
      </p:sp>
      <p:pic>
        <p:nvPicPr>
          <p:cNvPr id="3" name="Рисунок 2"/>
          <p:cNvPicPr>
            <a:picLocks noChangeAspect="1"/>
          </p:cNvPicPr>
          <p:nvPr/>
        </p:nvPicPr>
        <p:blipFill>
          <a:blip r:embed="rId2"/>
          <a:stretch>
            <a:fillRect/>
          </a:stretch>
        </p:blipFill>
        <p:spPr>
          <a:xfrm>
            <a:off x="2336413" y="1387087"/>
            <a:ext cx="2281227" cy="4940730"/>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stretch>
            <a:fillRect/>
          </a:stretch>
        </p:blipFill>
        <p:spPr>
          <a:xfrm>
            <a:off x="6858429" y="1387087"/>
            <a:ext cx="2281228" cy="49407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0373092"/>
      </p:ext>
    </p:extLst>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smtClean="0"/>
              <a:t>Экраны авторизации</a:t>
            </a:r>
            <a:endParaRPr lang="ru-RU" dirty="0"/>
          </a:p>
        </p:txBody>
      </p:sp>
      <p:pic>
        <p:nvPicPr>
          <p:cNvPr id="2" name="Рисунок 1"/>
          <p:cNvPicPr>
            <a:picLocks noChangeAspect="1"/>
          </p:cNvPicPr>
          <p:nvPr/>
        </p:nvPicPr>
        <p:blipFill>
          <a:blip r:embed="rId2"/>
          <a:stretch>
            <a:fillRect/>
          </a:stretch>
        </p:blipFill>
        <p:spPr>
          <a:xfrm>
            <a:off x="2721522" y="1453351"/>
            <a:ext cx="2310706" cy="5004576"/>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stretch>
            <a:fillRect/>
          </a:stretch>
        </p:blipFill>
        <p:spPr>
          <a:xfrm>
            <a:off x="6712634" y="1453351"/>
            <a:ext cx="2304198" cy="49904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9769586"/>
      </p:ext>
    </p:extLst>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smtClean="0"/>
              <a:t>Экраны: Упражнение </a:t>
            </a:r>
            <a:r>
              <a:rPr lang="ru-RU" dirty="0"/>
              <a:t>- угадай животное по картинке</a:t>
            </a:r>
            <a:br>
              <a:rPr lang="ru-RU" dirty="0"/>
            </a:br>
            <a:endParaRPr lang="ru-RU" dirty="0"/>
          </a:p>
        </p:txBody>
      </p:sp>
      <p:pic>
        <p:nvPicPr>
          <p:cNvPr id="3" name="Рисунок 2"/>
          <p:cNvPicPr>
            <a:picLocks noChangeAspect="1"/>
          </p:cNvPicPr>
          <p:nvPr/>
        </p:nvPicPr>
        <p:blipFill>
          <a:blip r:embed="rId2"/>
          <a:stretch>
            <a:fillRect/>
          </a:stretch>
        </p:blipFill>
        <p:spPr>
          <a:xfrm>
            <a:off x="1583961" y="1380683"/>
            <a:ext cx="2294893" cy="4970327"/>
          </a:xfrm>
          <a:prstGeom prst="rect">
            <a:avLst/>
          </a:prstGeom>
          <a:ln>
            <a:noFill/>
          </a:ln>
          <a:effectLst>
            <a:outerShdw blurRad="292100" dist="139700" dir="2700000" algn="tl" rotWithShape="0">
              <a:srgbClr val="333333">
                <a:alpha val="65000"/>
              </a:srgbClr>
            </a:outerShdw>
          </a:effectLst>
        </p:spPr>
      </p:pic>
      <p:pic>
        <p:nvPicPr>
          <p:cNvPr id="4" name="Рисунок 3"/>
          <p:cNvPicPr>
            <a:picLocks noChangeAspect="1"/>
          </p:cNvPicPr>
          <p:nvPr/>
        </p:nvPicPr>
        <p:blipFill>
          <a:blip r:embed="rId3"/>
          <a:stretch>
            <a:fillRect/>
          </a:stretch>
        </p:blipFill>
        <p:spPr>
          <a:xfrm>
            <a:off x="4907706" y="1380683"/>
            <a:ext cx="2294894" cy="4970327"/>
          </a:xfrm>
          <a:prstGeom prst="rect">
            <a:avLst/>
          </a:prstGeom>
          <a:ln>
            <a:noFill/>
          </a:ln>
          <a:effectLst>
            <a:outerShdw blurRad="292100" dist="139700" dir="2700000" algn="tl" rotWithShape="0">
              <a:srgbClr val="333333">
                <a:alpha val="65000"/>
              </a:srgbClr>
            </a:outerShdw>
          </a:effectLst>
        </p:spPr>
      </p:pic>
      <p:pic>
        <p:nvPicPr>
          <p:cNvPr id="6" name="Рисунок 5"/>
          <p:cNvPicPr>
            <a:picLocks noChangeAspect="1"/>
          </p:cNvPicPr>
          <p:nvPr/>
        </p:nvPicPr>
        <p:blipFill>
          <a:blip r:embed="rId4"/>
          <a:stretch>
            <a:fillRect/>
          </a:stretch>
        </p:blipFill>
        <p:spPr>
          <a:xfrm>
            <a:off x="8362823" y="1380683"/>
            <a:ext cx="2295179" cy="49709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5482733"/>
      </p:ext>
    </p:extLst>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smtClean="0"/>
              <a:t>Экраны: </a:t>
            </a:r>
            <a:r>
              <a:rPr lang="ru-RU" dirty="0"/>
              <a:t>Упражнение - выбери правильный вариант</a:t>
            </a:r>
            <a:br>
              <a:rPr lang="ru-RU" dirty="0"/>
            </a:br>
            <a:r>
              <a:rPr lang="ru-RU" dirty="0"/>
              <a:t/>
            </a:r>
            <a:br>
              <a:rPr lang="ru-RU" dirty="0"/>
            </a:br>
            <a:endParaRPr lang="ru-RU" dirty="0"/>
          </a:p>
        </p:txBody>
      </p:sp>
      <p:pic>
        <p:nvPicPr>
          <p:cNvPr id="2" name="Рисунок 1"/>
          <p:cNvPicPr>
            <a:picLocks noChangeAspect="1"/>
          </p:cNvPicPr>
          <p:nvPr/>
        </p:nvPicPr>
        <p:blipFill>
          <a:blip r:embed="rId2"/>
          <a:stretch>
            <a:fillRect/>
          </a:stretch>
        </p:blipFill>
        <p:spPr>
          <a:xfrm>
            <a:off x="2737370" y="1538130"/>
            <a:ext cx="2183052" cy="4728100"/>
          </a:xfrm>
          <a:prstGeom prst="rect">
            <a:avLst/>
          </a:prstGeom>
          <a:ln>
            <a:noFill/>
          </a:ln>
          <a:effectLst>
            <a:outerShdw blurRad="292100" dist="139700" dir="2700000" algn="tl" rotWithShape="0">
              <a:srgbClr val="333333">
                <a:alpha val="65000"/>
              </a:srgbClr>
            </a:outerShdw>
          </a:effectLst>
        </p:spPr>
      </p:pic>
      <p:pic>
        <p:nvPicPr>
          <p:cNvPr id="5" name="Рисунок 4"/>
          <p:cNvPicPr>
            <a:picLocks noChangeAspect="1"/>
          </p:cNvPicPr>
          <p:nvPr/>
        </p:nvPicPr>
        <p:blipFill>
          <a:blip r:embed="rId3"/>
          <a:stretch>
            <a:fillRect/>
          </a:stretch>
        </p:blipFill>
        <p:spPr>
          <a:xfrm>
            <a:off x="6957918" y="1538130"/>
            <a:ext cx="2183277" cy="4728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6218622"/>
      </p:ext>
    </p:extLst>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Заголовок 6"/>
          <p:cNvSpPr>
            <a:spLocks noGrp="1"/>
          </p:cNvSpPr>
          <p:nvPr>
            <p:ph type="title"/>
          </p:nvPr>
        </p:nvSpPr>
        <p:spPr bwMode="auto"/>
        <p:txBody>
          <a:bodyPr/>
          <a:lstStyle/>
          <a:p>
            <a:pPr>
              <a:defRPr/>
            </a:pPr>
            <a:r>
              <a:rPr lang="ru-RU" dirty="0" smtClean="0"/>
              <a:t>Экран</a:t>
            </a:r>
            <a:r>
              <a:rPr lang="ru-RU" dirty="0"/>
              <a:t>: Упражнение </a:t>
            </a:r>
            <a:r>
              <a:rPr lang="ru-RU" dirty="0" smtClean="0"/>
              <a:t>– </a:t>
            </a:r>
            <a:r>
              <a:rPr lang="ru-RU" dirty="0" err="1" smtClean="0"/>
              <a:t>аудирование</a:t>
            </a:r>
            <a:r>
              <a:rPr lang="ru-RU" dirty="0" smtClean="0"/>
              <a:t> (с распознаванием речи)</a:t>
            </a:r>
            <a:r>
              <a:rPr lang="ru-RU" dirty="0"/>
              <a:t/>
            </a:r>
            <a:br>
              <a:rPr lang="ru-RU" dirty="0"/>
            </a:br>
            <a:r>
              <a:rPr lang="ru-RU" dirty="0"/>
              <a:t/>
            </a:r>
            <a:br>
              <a:rPr lang="ru-RU" dirty="0"/>
            </a:br>
            <a:endParaRPr lang="ru-RU" dirty="0"/>
          </a:p>
        </p:txBody>
      </p:sp>
      <p:pic>
        <p:nvPicPr>
          <p:cNvPr id="3" name="Рисунок 2"/>
          <p:cNvPicPr>
            <a:picLocks noChangeAspect="1"/>
          </p:cNvPicPr>
          <p:nvPr/>
        </p:nvPicPr>
        <p:blipFill>
          <a:blip r:embed="rId2"/>
          <a:stretch>
            <a:fillRect/>
          </a:stretch>
        </p:blipFill>
        <p:spPr>
          <a:xfrm>
            <a:off x="4962343" y="1628964"/>
            <a:ext cx="2264137" cy="4903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3258375"/>
      </p:ext>
    </p:extLst>
  </p:cSld>
  <p:clrMapOvr>
    <a:masterClrMapping/>
  </p:clrMapOvr>
  <mc:AlternateContent xmlns:mc="http://schemas.openxmlformats.org/markup-compatibility/2006" xmlns:p14="http://schemas.microsoft.com/office/powerpoint/2010/main">
    <mc:Choice Requires="p14">
      <p:transition spd="slow" p14:dur="2000"/>
    </mc:Choice>
    <mc:Fallback xmlns:w="http://schemas.openxmlformats.org/wordprocessingml/2006/main" xmlns:m="http://schemas.openxmlformats.org/officeDocument/2006/math" xmlns="">
      <p:transition advClick="1"/>
    </mc:Fallback>
  </mc:AlternateContent>
</p:sld>
</file>

<file path=ppt/theme/theme1.xml><?xml version="1.0" encoding="utf-8"?>
<a:theme xmlns:a="http://schemas.openxmlformats.org/drawingml/2006/main" name="Тема Office">
  <a:themeElements>
    <a:clrScheme name="МТУСИ">
      <a:dk1>
        <a:srgbClr val="352379"/>
      </a:dk1>
      <a:lt1>
        <a:srgbClr val="FFFFFF"/>
      </a:lt1>
      <a:dk2>
        <a:srgbClr val="352379"/>
      </a:dk2>
      <a:lt2>
        <a:srgbClr val="FFFFFF"/>
      </a:lt2>
      <a:accent1>
        <a:srgbClr val="352379"/>
      </a:accent1>
      <a:accent2>
        <a:srgbClr val="C7ADEB"/>
      </a:accent2>
      <a:accent3>
        <a:srgbClr val="532494"/>
      </a:accent3>
      <a:accent4>
        <a:srgbClr val="E3D6F5"/>
      </a:accent4>
      <a:accent5>
        <a:srgbClr val="8C64D8"/>
      </a:accent5>
      <a:accent6>
        <a:srgbClr val="000000"/>
      </a:accent6>
      <a:hlink>
        <a:srgbClr val="8C64D8"/>
      </a:hlink>
      <a:folHlink>
        <a:srgbClr val="352379"/>
      </a:folHlink>
    </a:clrScheme>
    <a:fontScheme name="МТУСИ">
      <a:majorFont>
        <a:latin typeface="Montserrat SemiBold"/>
        <a:ea typeface="Arial"/>
        <a:cs typeface="Arial"/>
      </a:majorFont>
      <a:minorFont>
        <a:latin typeface="Montserrat"/>
        <a:ea typeface="Arial"/>
        <a:cs typeface="Arial"/>
      </a:minorFont>
    </a:fontScheme>
    <a:fmtScheme name="Стандартная">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613</TotalTime>
  <Words>418</Words>
  <Application>Microsoft Office PowerPoint</Application>
  <DocSecurity>0</DocSecurity>
  <PresentationFormat>Широкоэкранный</PresentationFormat>
  <Paragraphs>40</Paragraphs>
  <Slides>13</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13</vt:i4>
      </vt:variant>
    </vt:vector>
  </HeadingPairs>
  <TitlesOfParts>
    <vt:vector size="17" baseType="lpstr">
      <vt:lpstr>Arial</vt:lpstr>
      <vt:lpstr>Montserrat</vt:lpstr>
      <vt:lpstr>Montserrat SemiBold</vt:lpstr>
      <vt:lpstr>Тема Office</vt:lpstr>
      <vt:lpstr>Мобильное приложение для изучения иностранных языков</vt:lpstr>
      <vt:lpstr>Реализация приложения</vt:lpstr>
      <vt:lpstr>Экраны onboarding</vt:lpstr>
      <vt:lpstr>Экраны настроек языка и темы</vt:lpstr>
      <vt:lpstr>Экраны выбора языка и главный экран</vt:lpstr>
      <vt:lpstr>Экраны авторизации</vt:lpstr>
      <vt:lpstr>Экраны: Упражнение - угадай животное по картинке </vt:lpstr>
      <vt:lpstr>Экраны: Упражнение - выбери правильный вариант  </vt:lpstr>
      <vt:lpstr>Экран: Упражнение – аудирование (с распознаванием речи)  </vt:lpstr>
      <vt:lpstr>Диаграмма классов приложения  </vt:lpstr>
      <vt:lpstr>Производительность</vt:lpstr>
      <vt:lpstr>Используемые архитектурные решения</vt:lpstr>
      <vt:lpstr>Используемые библиотеки</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 [v4]</dc:creator>
  <cp:keywords/>
  <dc:description/>
  <cp:lastModifiedBy>Марина Бор</cp:lastModifiedBy>
  <cp:revision>29</cp:revision>
  <dcterms:created xsi:type="dcterms:W3CDTF">2023-04-19T21:39:12Z</dcterms:created>
  <dcterms:modified xsi:type="dcterms:W3CDTF">2024-04-18T04:26:07Z</dcterms:modified>
  <cp:category/>
  <dc:identifier/>
  <cp:contentStatus/>
  <dc:language/>
  <cp:version/>
</cp:coreProperties>
</file>